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5"/>
  </p:notesMasterIdLst>
  <p:handoutMasterIdLst>
    <p:handoutMasterId r:id="rId26"/>
  </p:handoutMasterIdLst>
  <p:sldIdLst>
    <p:sldId id="256" r:id="rId2"/>
    <p:sldId id="343" r:id="rId3"/>
    <p:sldId id="344" r:id="rId4"/>
    <p:sldId id="345" r:id="rId5"/>
    <p:sldId id="346" r:id="rId6"/>
    <p:sldId id="347" r:id="rId7"/>
    <p:sldId id="348" r:id="rId8"/>
    <p:sldId id="350" r:id="rId9"/>
    <p:sldId id="351" r:id="rId10"/>
    <p:sldId id="352" r:id="rId11"/>
    <p:sldId id="353" r:id="rId12"/>
    <p:sldId id="354" r:id="rId13"/>
    <p:sldId id="355" r:id="rId14"/>
    <p:sldId id="357" r:id="rId15"/>
    <p:sldId id="356" r:id="rId16"/>
    <p:sldId id="358" r:id="rId17"/>
    <p:sldId id="359" r:id="rId18"/>
    <p:sldId id="360" r:id="rId19"/>
    <p:sldId id="362" r:id="rId20"/>
    <p:sldId id="361" r:id="rId21"/>
    <p:sldId id="364" r:id="rId22"/>
    <p:sldId id="363" r:id="rId23"/>
    <p:sldId id="365" r:id="rId24"/>
  </p:sldIdLst>
  <p:sldSz cx="9144000" cy="6858000" type="screen4x3"/>
  <p:notesSz cx="7099300" cy="10234613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79" autoAdjust="0"/>
    <p:restoredTop sz="81608" autoAdjust="0"/>
  </p:normalViewPr>
  <p:slideViewPr>
    <p:cSldViewPr>
      <p:cViewPr varScale="1">
        <p:scale>
          <a:sx n="95" d="100"/>
          <a:sy n="95" d="100"/>
        </p:scale>
        <p:origin x="-21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C4C4FF-B294-42A5-9094-738570B6F873}" type="datetimeFigureOut">
              <a:rPr lang="sk-SK" altLang="en-US"/>
              <a:pPr>
                <a:defRPr/>
              </a:pPr>
              <a:t>30. 1. 2015</a:t>
            </a:fld>
            <a:endParaRPr lang="sk-SK" altLang="en-US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8E8D6BE-406F-41BB-94CA-5D6E896D5BA9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02023B53-E918-4FDB-AB57-5FC97DA66193}" type="datetimeFigureOut">
              <a:rPr lang="sk-SK"/>
              <a:pPr>
                <a:defRPr/>
              </a:pPr>
              <a:t>30. 1. 2015</a:t>
            </a:fld>
            <a:endParaRPr lang="sk-SK"/>
          </a:p>
        </p:txBody>
      </p:sp>
      <p:sp>
        <p:nvSpPr>
          <p:cNvPr id="2970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Kliknite sem a upravte štýly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fld id="{8A1AC279-306E-4482-94DC-9BBD6B9FB745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sk-SK" altLang="en-US" smtClean="0"/>
              <a:t>CMP – cievno mozgová príhoda</a:t>
            </a:r>
          </a:p>
          <a:p>
            <a:r>
              <a:rPr lang="sk-SK" altLang="en-US" smtClean="0"/>
              <a:t>AKS – akútny koronárny syndrom</a:t>
            </a:r>
          </a:p>
          <a:p>
            <a:r>
              <a:rPr lang="sk-SK" altLang="en-US" smtClean="0"/>
              <a:t>VCH – vrodené chyby</a:t>
            </a:r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396EA5-AC1A-4BCD-A391-D458EC017717}" type="slidenum">
              <a:rPr lang="sk-SK" altLang="en-US"/>
              <a:pPr/>
              <a:t>9</a:t>
            </a:fld>
            <a:endParaRPr lang="sk-SK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FF6201-CEC8-49C8-A704-ED948FF4A980}" type="slidenum">
              <a:rPr lang="sk-SK" altLang="en-US"/>
              <a:pPr/>
              <a:t>14</a:t>
            </a:fld>
            <a:endParaRPr lang="sk-SK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6650FB-0220-4A2F-B6F3-DD28DFDE1787}" type="slidenum">
              <a:rPr lang="sk-SK" altLang="en-US"/>
              <a:pPr/>
              <a:t>15</a:t>
            </a:fld>
            <a:endParaRPr lang="sk-SK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 cstate="print">
              <a:alphaModFix amt="80000"/>
              <a:lum bright="70000" contrast="-70000"/>
              <a:extLst>
                <a:ext uri="{28A0092B-C50C-407E-A947-70E740481C1C}"/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 cstate="print">
              <a:alphaModFix amt="80000"/>
              <a:lum bright="70000" contrast="-70000"/>
              <a:extLst>
                <a:ext uri="{28A0092B-C50C-407E-A947-70E740481C1C}"/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 cstate="print">
              <a:alphaModFix amt="80000"/>
              <a:lum bright="70000" contrast="-70000"/>
              <a:extLst>
                <a:ext uri="{28A0092B-C50C-407E-A947-70E740481C1C}"/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13"/>
          <p:cNvGrpSpPr>
            <a:grpSpLocks noChangeAspect="1"/>
          </p:cNvGrpSpPr>
          <p:nvPr/>
        </p:nvGrpSpPr>
        <p:grpSpPr bwMode="auto">
          <a:xfrm>
            <a:off x="7234238" y="4106863"/>
            <a:ext cx="914400" cy="914400"/>
            <a:chOff x="9685338" y="4460675"/>
            <a:chExt cx="1080904" cy="1080902"/>
          </a:xfrm>
        </p:grpSpPr>
        <p:sp>
          <p:nvSpPr>
            <p:cNvPr id="8" name="Oval 7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15"/>
            <p:cNvSpPr>
              <a:spLocks noChangeArrowheads="1"/>
            </p:cNvSpPr>
            <p:nvPr/>
          </p:nvSpPr>
          <p:spPr bwMode="auto">
            <a:xfrm>
              <a:off x="9794179" y="4569516"/>
              <a:ext cx="863222" cy="863220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89A3B-A735-44D4-969A-A234285A0204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0" y="6272213"/>
            <a:ext cx="47450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3763" y="4227513"/>
            <a:ext cx="895350" cy="639762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98470A7A-AE79-469B-BC1C-9ED7EB003B35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FE0B6-7707-4750-9EB5-E33C7F16D1D1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186C7-34F7-42DB-B2C1-476482511E06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9C2E6-1278-4EEF-811D-4097A7B47E24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DEEEB-6CB5-488C-A897-742105CC43A9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792D3-EA96-4BF7-9337-09C1298433D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75219-F10A-491C-BA95-F1C2B71703CC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 cstate="print">
              <a:alphaModFix amt="80000"/>
              <a:lum bright="70000" contrast="-70000"/>
              <a:extLst>
                <a:ext uri="{28A0092B-C50C-407E-A947-70E740481C1C}"/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" name="Group 10"/>
          <p:cNvGrpSpPr>
            <a:grpSpLocks noChangeAspect="1"/>
          </p:cNvGrpSpPr>
          <p:nvPr/>
        </p:nvGrpSpPr>
        <p:grpSpPr bwMode="auto">
          <a:xfrm>
            <a:off x="633413" y="2430463"/>
            <a:ext cx="914400" cy="914400"/>
            <a:chOff x="9685338" y="4460675"/>
            <a:chExt cx="1080904" cy="1080902"/>
          </a:xfrm>
        </p:grpSpPr>
        <p:sp>
          <p:nvSpPr>
            <p:cNvPr id="6" name="Oval 5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" name="Oval 13"/>
            <p:cNvSpPr>
              <a:spLocks noChangeArrowheads="1"/>
            </p:cNvSpPr>
            <p:nvPr/>
          </p:nvSpPr>
          <p:spPr bwMode="auto">
            <a:xfrm>
              <a:off x="9794179" y="4569516"/>
              <a:ext cx="863222" cy="863220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/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272213"/>
            <a:ext cx="1982788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9C7214BE-18C0-497F-9E73-D8DB247A38BE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713" y="6272213"/>
            <a:ext cx="4745037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113" y="2508250"/>
            <a:ext cx="890587" cy="720725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8C29195E-7627-4576-8064-EAC470D5BEE7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22BC9-FD50-4D1F-86AC-42EAE3D9AA3E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BA553-EBD5-4CEC-983F-C7AC1370B46B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05AE3-6640-4AAE-B761-DE40BD1C1E91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9DFCA-9C39-4679-8D93-4B0CB1FF989B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77D88-ACC5-401E-A5B1-6BA28F944735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17F55-4689-4186-8FA1-B44B3705C822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E47A4-1780-4F59-A8E5-D0A9D14393AF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606F3-03DF-441C-B88E-8DF1A8F62DC7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28A0092B-C50C-407E-A947-70E740481C1C}"/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8523288" y="6254750"/>
            <a:ext cx="392112" cy="393700"/>
            <a:chOff x="8532189" y="5068824"/>
            <a:chExt cx="393192" cy="393192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3"/>
            <p:cNvSpPr>
              <a:spLocks noChangeAspect="1"/>
            </p:cNvSpPr>
            <p:nvPr/>
          </p:nvSpPr>
          <p:spPr bwMode="auto">
            <a:xfrm>
              <a:off x="8568802" y="5105290"/>
              <a:ext cx="319967" cy="320261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/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CFB27-8224-4AE2-B79D-31CDA8B55044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8E3FEE-2585-4C9D-B96B-AF979DC52379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28A0092B-C50C-407E-A947-70E740481C1C}"/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8523288" y="6254750"/>
            <a:ext cx="392112" cy="393700"/>
            <a:chOff x="8532189" y="5068824"/>
            <a:chExt cx="393192" cy="393192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3"/>
            <p:cNvSpPr>
              <a:spLocks noChangeAspect="1"/>
            </p:cNvSpPr>
            <p:nvPr/>
          </p:nvSpPr>
          <p:spPr bwMode="auto">
            <a:xfrm>
              <a:off x="8568802" y="5105290"/>
              <a:ext cx="319967" cy="320261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/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91ED5-75D4-48DF-81AA-8903BD3F6103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3C2066-D3BE-40E7-86ED-3042B77DCDD3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1"/>
          <p:cNvGrpSpPr>
            <a:grpSpLocks/>
          </p:cNvGrpSpPr>
          <p:nvPr/>
        </p:nvGrpSpPr>
        <p:grpSpPr bwMode="auto">
          <a:xfrm>
            <a:off x="8523288" y="6254750"/>
            <a:ext cx="392112" cy="393700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35" name="Oval 8"/>
            <p:cNvSpPr>
              <a:spLocks noChangeAspect="1"/>
            </p:cNvSpPr>
            <p:nvPr/>
          </p:nvSpPr>
          <p:spPr bwMode="auto">
            <a:xfrm>
              <a:off x="8568802" y="5105290"/>
              <a:ext cx="319967" cy="320261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188"/>
            <a:ext cx="7772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120900"/>
            <a:ext cx="77724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D70BE6-1B22-4E7F-B006-45691A7FBE05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100" b="1" smtClean="0">
                <a:solidFill>
                  <a:srgbClr val="FFFFFF"/>
                </a:solidFill>
                <a:latin typeface="Rockwell" pitchFamily="18" charset="0"/>
              </a:defRPr>
            </a:lvl1pPr>
          </a:lstStyle>
          <a:p>
            <a:pPr>
              <a:defRPr/>
            </a:pPr>
            <a:fld id="{0B36C835-487B-4620-ACCB-3B00A9AEC768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0" r:id="rId2"/>
    <p:sldLayoutId id="2147483728" r:id="rId3"/>
    <p:sldLayoutId id="2147483721" r:id="rId4"/>
    <p:sldLayoutId id="2147483722" r:id="rId5"/>
    <p:sldLayoutId id="2147483723" r:id="rId6"/>
    <p:sldLayoutId id="2147483724" r:id="rId7"/>
    <p:sldLayoutId id="2147483729" r:id="rId8"/>
    <p:sldLayoutId id="2147483730" r:id="rId9"/>
    <p:sldLayoutId id="2147483725" r:id="rId10"/>
    <p:sldLayoutId id="2147483726" r:id="rId11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 cap="all">
          <a:blipFill>
            <a:blip r:embed="rId14">
              <a:extLst>
                <a:ext uri="{28A0092B-C50C-407E-A947-70E740481C1C}"/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9pPr>
    </p:titleStyle>
    <p:bodyStyle>
      <a:lvl1pPr marL="182563" indent="-18256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9E3611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pis.sk/InformacnaCast/Publikacie/VyrocneSpravy.aspx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35083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altLang="en-US" dirty="0" smtClean="0"/>
              <a:t/>
            </a:r>
            <a:br>
              <a:rPr lang="sk-SK" altLang="en-US" dirty="0" smtClean="0"/>
            </a:br>
            <a:r>
              <a:rPr lang="sk-SK" altLang="en-US" dirty="0" smtClean="0"/>
              <a:t/>
            </a:r>
            <a:br>
              <a:rPr lang="sk-SK" altLang="en-US" dirty="0" smtClean="0"/>
            </a:br>
            <a:r>
              <a:rPr lang="sk-SK" altLang="en-US" sz="3200" b="1" dirty="0" smtClean="0">
                <a:solidFill>
                  <a:srgbClr val="FF0000"/>
                </a:solidFill>
              </a:rPr>
              <a:t>Geografický info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rma</a:t>
            </a:r>
            <a:r>
              <a:rPr lang="sk-SK" altLang="en-US" sz="3200" b="1" dirty="0" smtClean="0">
                <a:solidFill>
                  <a:srgbClr val="FF0000"/>
                </a:solidFill>
              </a:rPr>
              <a:t>čný</a:t>
            </a:r>
            <a:r>
              <a:rPr lang="sk-SK" altLang="en-US" sz="3200" b="1" dirty="0" smtClean="0">
                <a:solidFill>
                  <a:srgbClr val="FF0000"/>
                </a:solidFill>
              </a:rPr>
              <a:t> systém a environmentálne zdravie</a:t>
            </a:r>
            <a:br>
              <a:rPr lang="sk-SK" altLang="en-US" sz="3200" b="1" dirty="0" smtClean="0">
                <a:solidFill>
                  <a:srgbClr val="FF0000"/>
                </a:solidFill>
              </a:rPr>
            </a:br>
            <a:r>
              <a:rPr lang="sk-SK" altLang="en-US" sz="2400" b="1" dirty="0" smtClean="0">
                <a:solidFill>
                  <a:srgbClr val="FF0000"/>
                </a:solidFill>
              </a:rPr>
              <a:t> </a:t>
            </a:r>
            <a:r>
              <a:rPr lang="sk-SK" altLang="en-US" sz="1800" dirty="0" smtClean="0"/>
              <a:t>Realizované </a:t>
            </a:r>
            <a:r>
              <a:rPr lang="sk-SK" altLang="en-US" sz="1800" dirty="0" smtClean="0"/>
              <a:t>s podporou projektov: </a:t>
            </a:r>
            <a:r>
              <a:rPr lang="sk-SK" altLang="en-US" sz="1800" dirty="0" smtClean="0"/>
              <a:t/>
            </a:r>
            <a:br>
              <a:rPr lang="sk-SK" altLang="en-US" sz="1800" dirty="0" smtClean="0"/>
            </a:br>
            <a:r>
              <a:rPr lang="sk-SK" altLang="en-US" sz="1800" dirty="0" smtClean="0"/>
              <a:t>Univerzitný </a:t>
            </a:r>
            <a:r>
              <a:rPr lang="sk-SK" altLang="en-US" sz="1800" dirty="0" smtClean="0"/>
              <a:t>vedecký park UK v Bratislave</a:t>
            </a:r>
            <a:br>
              <a:rPr lang="sk-SK" altLang="en-US" sz="1800" dirty="0" smtClean="0"/>
            </a:br>
            <a:r>
              <a:rPr lang="sk-SK" altLang="en-US" sz="1800" dirty="0" smtClean="0"/>
              <a:t>ITMS: 26240220086, APVV 0326 11</a:t>
            </a:r>
            <a:r>
              <a:rPr lang="sk-SK" altLang="en-US" sz="2400" b="1" dirty="0" smtClean="0"/>
              <a:t/>
            </a:r>
            <a:br>
              <a:rPr lang="sk-SK" altLang="en-US" sz="2400" b="1" dirty="0" smtClean="0"/>
            </a:br>
            <a:r>
              <a:rPr lang="sk-SK" altLang="en-US" sz="2400" b="1" dirty="0" smtClean="0"/>
              <a:t/>
            </a:r>
            <a:br>
              <a:rPr lang="sk-SK" altLang="en-US" sz="2400" b="1" dirty="0" smtClean="0"/>
            </a:br>
            <a:r>
              <a:rPr lang="en-US" altLang="en-US" sz="2000" dirty="0" smtClean="0">
                <a:solidFill>
                  <a:schemeClr val="tx1"/>
                </a:solidFill>
              </a:rPr>
              <a:t>Radoslav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Chud</a:t>
            </a:r>
            <a:r>
              <a:rPr lang="sk-SK" altLang="en-US" sz="2000" dirty="0" smtClean="0">
                <a:solidFill>
                  <a:schemeClr val="tx1"/>
                </a:solidFill>
              </a:rPr>
              <a:t>ý </a:t>
            </a:r>
            <a:r>
              <a:rPr lang="sk-SK" altLang="en-US" sz="2000" smtClean="0">
                <a:solidFill>
                  <a:schemeClr val="tx1"/>
                </a:solidFill>
              </a:rPr>
              <a:t>a kol. </a:t>
            </a:r>
            <a:r>
              <a:rPr lang="sk-SK" altLang="en-US" sz="2000" dirty="0" smtClean="0">
                <a:solidFill>
                  <a:schemeClr val="tx1"/>
                </a:solidFill>
              </a:rPr>
              <a:t/>
            </a:r>
            <a:br>
              <a:rPr lang="sk-SK" altLang="en-US" sz="2000" dirty="0" smtClean="0">
                <a:solidFill>
                  <a:schemeClr val="tx1"/>
                </a:solidFill>
              </a:rPr>
            </a:br>
            <a:r>
              <a:rPr lang="sk-SK" altLang="en-US" sz="2000" dirty="0" smtClean="0">
                <a:solidFill>
                  <a:schemeClr val="tx1"/>
                </a:solidFill>
              </a:rPr>
              <a:t> </a:t>
            </a:r>
            <a:r>
              <a:rPr lang="sk-SK" altLang="en-US" sz="1600" dirty="0" smtClean="0">
                <a:solidFill>
                  <a:schemeClr val="tx1"/>
                </a:solidFill>
              </a:rPr>
              <a:t>kontakt</a:t>
            </a:r>
            <a:r>
              <a:rPr lang="en-US" altLang="en-US" sz="1600" dirty="0" smtClean="0">
                <a:solidFill>
                  <a:schemeClr val="tx1"/>
                </a:solidFill>
              </a:rPr>
              <a:t>:</a:t>
            </a:r>
            <a:r>
              <a:rPr lang="sk-SK" altLang="en-US" sz="1600" dirty="0" smtClean="0">
                <a:solidFill>
                  <a:schemeClr val="tx1"/>
                </a:solidFill>
              </a:rPr>
              <a:t> chudy</a:t>
            </a:r>
            <a:r>
              <a:rPr lang="en-US" altLang="en-US" sz="1600" dirty="0" smtClean="0">
                <a:solidFill>
                  <a:schemeClr val="tx1"/>
                </a:solidFill>
              </a:rPr>
              <a:t>@fns.uniba.sk</a:t>
            </a:r>
            <a:r>
              <a:rPr lang="sk-SK" altLang="en-US" sz="1600" dirty="0" smtClean="0">
                <a:solidFill>
                  <a:schemeClr val="tx1"/>
                </a:solidFill>
              </a:rPr>
              <a:t/>
            </a:r>
            <a:br>
              <a:rPr lang="sk-SK" altLang="en-US" sz="1600" dirty="0" smtClean="0">
                <a:solidFill>
                  <a:schemeClr val="tx1"/>
                </a:solidFill>
              </a:rPr>
            </a:br>
            <a:r>
              <a:rPr lang="sk-SK" altLang="en-US" sz="2000" dirty="0" smtClean="0">
                <a:solidFill>
                  <a:schemeClr val="tx1"/>
                </a:solidFill>
              </a:rPr>
              <a:t/>
            </a:r>
            <a:br>
              <a:rPr lang="sk-SK" altLang="en-US" sz="2000" dirty="0" smtClean="0">
                <a:solidFill>
                  <a:schemeClr val="tx1"/>
                </a:solidFill>
              </a:rPr>
            </a:br>
            <a:r>
              <a:rPr lang="sk-SK" altLang="en-US" sz="2000" dirty="0" smtClean="0">
                <a:solidFill>
                  <a:schemeClr val="tx1"/>
                </a:solidFill>
              </a:rPr>
              <a:t>Riešiteľský tím: </a:t>
            </a:r>
            <a:br>
              <a:rPr lang="sk-SK" altLang="en-US" sz="2000" dirty="0" smtClean="0">
                <a:solidFill>
                  <a:schemeClr val="tx1"/>
                </a:solidFill>
              </a:rPr>
            </a:br>
            <a:r>
              <a:rPr lang="sk-SK" altLang="en-US" sz="1600" dirty="0" smtClean="0"/>
              <a:t>Alexandra Benová, Radoslav Chudý, Richard Feciskanin,Tatiana Harciníková, Martin Iring, Miloslav Khun, Miroslav Kožuch,Eva Mičietová,Jerguš Moravčik, Vladimír Pelech,Tomáš Schmidt,Hana Stanková, Juraj Vališ</a:t>
            </a:r>
            <a:r>
              <a:rPr lang="sk-SK" altLang="en-US" dirty="0" smtClean="0"/>
              <a:t/>
            </a:r>
            <a:br>
              <a:rPr lang="sk-SK" altLang="en-US" dirty="0" smtClean="0"/>
            </a:br>
            <a:endParaRPr lang="sk-SK" altLang="en-US" dirty="0" smtClean="0"/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828800" y="6381750"/>
            <a:ext cx="594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b="1" smtClean="0">
                <a:solidFill>
                  <a:srgbClr val="0000FF"/>
                </a:solidFill>
                <a:latin typeface="Arial" charset="0"/>
              </a:rPr>
              <a:t>INSPIREJME SE, 25. – 26.11. 2014</a:t>
            </a:r>
            <a:endParaRPr lang="sk-SK" altLang="en-US" b="1" smtClean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6148" name="Picture 9" descr="opv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1" descr="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3" descr="ms"/>
          <p:cNvPicPr>
            <a:picLocks noChangeAspect="1" noChangeArrowheads="1"/>
          </p:cNvPicPr>
          <p:nvPr/>
        </p:nvPicPr>
        <p:blipFill>
          <a:blip r:embed="rId4" cstate="print"/>
          <a:srcRect t="8696" b="17392"/>
          <a:stretch>
            <a:fillRect/>
          </a:stretch>
        </p:blipFill>
        <p:spPr bwMode="auto">
          <a:xfrm>
            <a:off x="2819400" y="0"/>
            <a:ext cx="3505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Implementácia údajov SHMú</a:t>
            </a:r>
            <a:endParaRPr lang="en-US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Celoplošné ročné priemery koncentrácií SO2 a NO2 pre roky 2004 až 2011 vrátane - </a:t>
            </a:r>
          </a:p>
          <a:p>
            <a:pPr eaLnBrk="1" hangingPunct="1"/>
            <a:endParaRPr lang="en-US" altLang="en-US" sz="2400" smtClean="0"/>
          </a:p>
          <a:p>
            <a:pPr eaLnBrk="1" hangingPunct="1"/>
            <a:r>
              <a:rPr lang="en-US" altLang="en-US" sz="2400" smtClean="0"/>
              <a:t>Celoplošné ročné priemery koncentrácií </a:t>
            </a:r>
            <a:r>
              <a:rPr lang="sk-SK" altLang="en-US" sz="2400" smtClean="0"/>
              <a:t>polietavého prachu (</a:t>
            </a:r>
            <a:r>
              <a:rPr lang="en-US" altLang="en-US" sz="2400" smtClean="0"/>
              <a:t>PM10</a:t>
            </a:r>
            <a:r>
              <a:rPr lang="sk-SK" altLang="en-US" sz="2400" smtClean="0"/>
              <a:t>)</a:t>
            </a:r>
            <a:r>
              <a:rPr lang="en-US" altLang="en-US" sz="2400" smtClean="0"/>
              <a:t> a O3 pre roky 2004 až 2012 vrátane</a:t>
            </a:r>
          </a:p>
          <a:p>
            <a:pPr eaLnBrk="1" hangingPunct="1"/>
            <a:endParaRPr lang="en-US" altLang="en-US" sz="2400" smtClean="0"/>
          </a:p>
          <a:p>
            <a:pPr eaLnBrk="1" hangingPunct="1"/>
            <a:r>
              <a:rPr lang="en-US" altLang="en-US" sz="2400" smtClean="0"/>
              <a:t>Celoplošné ročné priemery koncentrácií </a:t>
            </a:r>
            <a:r>
              <a:rPr lang="sk-SK" altLang="en-US" sz="2400" smtClean="0"/>
              <a:t>polietavého prachu (</a:t>
            </a:r>
            <a:r>
              <a:rPr lang="en-US" altLang="en-US" sz="2400" smtClean="0"/>
              <a:t>PM2.5</a:t>
            </a:r>
            <a:r>
              <a:rPr lang="sk-SK" altLang="en-US" sz="2400" smtClean="0"/>
              <a:t>)</a:t>
            </a:r>
            <a:r>
              <a:rPr lang="en-US" altLang="en-US" sz="2400" smtClean="0"/>
              <a:t> pre roky 2010 až  2012 vrátane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IMPlementácia údajov – ostatné zdroje</a:t>
            </a:r>
            <a:endParaRPr lang="en-US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DMR 10x10m – morfometrické parametre</a:t>
            </a:r>
            <a:r>
              <a:rPr lang="sk-SK" altLang="en-US" smtClean="0"/>
              <a:t> (sklony, orientácie, formy reliéfu)</a:t>
            </a:r>
            <a:r>
              <a:rPr lang="en-US" altLang="en-US" smtClean="0"/>
              <a:t> </a:t>
            </a:r>
            <a:endParaRPr lang="sk-SK" altLang="en-US" smtClean="0"/>
          </a:p>
          <a:p>
            <a:pPr eaLnBrk="1" hangingPunct="1"/>
            <a:r>
              <a:rPr lang="en-US" altLang="en-US" smtClean="0"/>
              <a:t>Polohopis – Openstreetmap </a:t>
            </a:r>
          </a:p>
          <a:p>
            <a:pPr eaLnBrk="1" hangingPunct="1"/>
            <a:r>
              <a:rPr lang="en-US" altLang="en-US" smtClean="0"/>
              <a:t>Digitálna ortofotomapa SR </a:t>
            </a:r>
          </a:p>
          <a:p>
            <a:pPr eaLnBrk="1" hangingPunct="1"/>
            <a:r>
              <a:rPr lang="en-US" altLang="en-US" smtClean="0"/>
              <a:t>Geochemický atlas  esenciálne a toxické prvky za SR – rastre a databázové štruktúry</a:t>
            </a:r>
          </a:p>
          <a:p>
            <a:pPr eaLnBrk="1" hangingPunct="1"/>
            <a:r>
              <a:rPr lang="en-US" altLang="en-US" smtClean="0"/>
              <a:t>Celoplošné priemery SO2, NO2, PM10, PM5, O3 – rastre a databázové štruktúry</a:t>
            </a:r>
          </a:p>
          <a:p>
            <a:pPr eaLnBrk="1" hangingPunct="1"/>
            <a:r>
              <a:rPr lang="en-US" altLang="en-US" smtClean="0"/>
              <a:t>Stav a pohyb obyvateľstva 2008-2013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náVRH METAúDAJOVéHO PROFILU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altLang="en-US" smtClean="0"/>
              <a:t>V súlade s legislatívou INSPIRE</a:t>
            </a:r>
          </a:p>
          <a:p>
            <a:pPr eaLnBrk="1" hangingPunct="1"/>
            <a:r>
              <a:rPr lang="sk-SK" altLang="en-US" smtClean="0"/>
              <a:t>V súlade s technickými návodmi pre tému Ľudské zdravie a bezpečnosť</a:t>
            </a:r>
          </a:p>
          <a:p>
            <a:pPr eaLnBrk="1" hangingPunct="1"/>
            <a:r>
              <a:rPr lang="sk-SK" altLang="en-US" smtClean="0"/>
              <a:t>Geonetwork opensource + PostgreSQL (PostGIS)</a:t>
            </a:r>
          </a:p>
          <a:p>
            <a:pPr eaLnBrk="1" hangingPunct="1"/>
            <a:r>
              <a:rPr lang="sk-SK" altLang="en-US" smtClean="0"/>
              <a:t>Grafické rozhranie v príprave</a:t>
            </a:r>
          </a:p>
          <a:p>
            <a:pPr eaLnBrk="1" hangingPunct="1"/>
            <a:endParaRPr lang="sk-SK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065588"/>
            <a:ext cx="5126038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Mapový portál</a:t>
            </a:r>
            <a:endParaRPr lang="en-US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pic>
        <p:nvPicPr>
          <p:cNvPr id="18437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150" y="1741488"/>
            <a:ext cx="72517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2960688" y="6275388"/>
            <a:ext cx="3222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k-SK" altLang="en-US" b="1">
                <a:solidFill>
                  <a:srgbClr val="0000FF"/>
                </a:solidFill>
              </a:rPr>
              <a:t>https://uvp.geonika.sk/map</a:t>
            </a:r>
            <a:r>
              <a:rPr lang="sk-SK" altLang="en-US"/>
              <a:t>/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Mapový portál - vrstvy</a:t>
            </a:r>
            <a:endParaRPr lang="en-US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pic>
        <p:nvPicPr>
          <p:cNvPr id="19461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20888"/>
            <a:ext cx="8151813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57200" y="1828800"/>
            <a:ext cx="2286000" cy="4191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/>
              <a:t>Mapový portál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pic>
        <p:nvPicPr>
          <p:cNvPr id="20485" name="Picture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52600"/>
            <a:ext cx="86915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13"/>
          <p:cNvSpPr txBox="1">
            <a:spLocks noChangeArrowheads="1"/>
          </p:cNvSpPr>
          <p:nvPr/>
        </p:nvSpPr>
        <p:spPr bwMode="auto">
          <a:xfrm>
            <a:off x="2974975" y="2667000"/>
            <a:ext cx="1597025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k-SK" altLang="en-US" sz="1200" b="1"/>
              <a:t>Externé WMS, WFS</a:t>
            </a:r>
            <a:endParaRPr lang="en-US" altLang="en-US" sz="1200" b="1"/>
          </a:p>
        </p:txBody>
      </p:sp>
      <p:sp>
        <p:nvSpPr>
          <p:cNvPr id="20487" name="TextBox 14"/>
          <p:cNvSpPr txBox="1">
            <a:spLocks noChangeArrowheads="1"/>
          </p:cNvSpPr>
          <p:nvPr/>
        </p:nvSpPr>
        <p:spPr bwMode="auto">
          <a:xfrm>
            <a:off x="2974975" y="3140075"/>
            <a:ext cx="1536700" cy="27781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k-SK" altLang="en-US" sz="1200" b="1"/>
              <a:t>Katalógová služba</a:t>
            </a:r>
            <a:endParaRPr lang="en-US" altLang="en-US" sz="1200" b="1"/>
          </a:p>
        </p:txBody>
      </p:sp>
      <p:sp>
        <p:nvSpPr>
          <p:cNvPr id="20488" name="TextBox 15"/>
          <p:cNvSpPr txBox="1">
            <a:spLocks noChangeArrowheads="1"/>
          </p:cNvSpPr>
          <p:nvPr/>
        </p:nvSpPr>
        <p:spPr bwMode="auto">
          <a:xfrm>
            <a:off x="2974975" y="3810000"/>
            <a:ext cx="1303338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k-SK" altLang="en-US" sz="1200" b="1"/>
              <a:t>Externé súbory</a:t>
            </a:r>
            <a:endParaRPr lang="en-US" altLang="en-US" sz="1200" b="1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438400" y="3336925"/>
            <a:ext cx="511175" cy="4587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362200" y="4100513"/>
            <a:ext cx="765175" cy="1666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438400" y="2759075"/>
            <a:ext cx="511175" cy="1285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/>
              <a:t>Výskyt pacientov s akútnym koronárnym syndrómom v roku 2011 za obce</a:t>
            </a:r>
            <a:endParaRPr lang="en-US" dirty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2" cstate="print"/>
          <a:srcRect t="11363" b="3998"/>
          <a:stretch>
            <a:fillRect/>
          </a:stretch>
        </p:blipFill>
        <p:spPr bwMode="auto">
          <a:xfrm>
            <a:off x="650875" y="2120900"/>
            <a:ext cx="78422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Priemerná</a:t>
            </a:r>
            <a:r>
              <a:rPr lang="en-US" dirty="0"/>
              <a:t> </a:t>
            </a:r>
            <a:r>
              <a:rPr lang="en-US" dirty="0" err="1"/>
              <a:t>ročná</a:t>
            </a:r>
            <a:r>
              <a:rPr lang="en-US" dirty="0"/>
              <a:t> </a:t>
            </a:r>
            <a:r>
              <a:rPr lang="en-US" dirty="0" err="1"/>
              <a:t>koncentrácia</a:t>
            </a:r>
            <a:r>
              <a:rPr lang="en-US" dirty="0"/>
              <a:t> NO2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2" cstate="print"/>
          <a:srcRect t="11600" b="3761"/>
          <a:stretch>
            <a:fillRect/>
          </a:stretch>
        </p:blipFill>
        <p:spPr bwMode="auto">
          <a:xfrm>
            <a:off x="423863" y="1828800"/>
            <a:ext cx="8034337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Informácie o vrstve</a:t>
            </a:r>
            <a:endParaRPr 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pic>
        <p:nvPicPr>
          <p:cNvPr id="23557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008188"/>
            <a:ext cx="83153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2974975" y="2667000"/>
            <a:ext cx="1965325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k-SK" altLang="en-US" sz="1200" b="1"/>
              <a:t>Z GetCapabilities služby</a:t>
            </a:r>
            <a:endParaRPr lang="en-US" altLang="en-US" sz="1200" b="1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438400" y="2759075"/>
            <a:ext cx="511175" cy="1285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2743200" y="3524250"/>
            <a:ext cx="2906713" cy="27781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k-SK" altLang="en-US" sz="1200" b="1"/>
              <a:t>Prepojenie na terminologický slovník</a:t>
            </a:r>
            <a:endParaRPr lang="en-US" altLang="en-US" sz="1200" b="1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371600" y="3616325"/>
            <a:ext cx="1346200" cy="1857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2" name="TextBox 10"/>
          <p:cNvSpPr txBox="1">
            <a:spLocks noChangeArrowheads="1"/>
          </p:cNvSpPr>
          <p:nvPr/>
        </p:nvSpPr>
        <p:spPr bwMode="auto">
          <a:xfrm>
            <a:off x="2743200" y="4133850"/>
            <a:ext cx="3462338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k-SK" altLang="en-US" sz="1200" b="1"/>
              <a:t>Prepojenie na katalógovú službu (v príprave)</a:t>
            </a:r>
            <a:endParaRPr lang="en-US" altLang="en-US" sz="1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Terminologický slovník</a:t>
            </a:r>
            <a:endParaRPr lang="en-US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2" cstate="print"/>
          <a:srcRect t="12122" b="10606"/>
          <a:stretch>
            <a:fillRect/>
          </a:stretch>
        </p:blipFill>
        <p:spPr bwMode="auto">
          <a:xfrm>
            <a:off x="0" y="1982788"/>
            <a:ext cx="9144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Ciele</a:t>
            </a:r>
            <a:r>
              <a:rPr lang="en-US" dirty="0" smtClean="0"/>
              <a:t> </a:t>
            </a:r>
            <a:r>
              <a:rPr lang="en-US" dirty="0" err="1" smtClean="0"/>
              <a:t>projektu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419600"/>
          </a:xfrm>
        </p:spPr>
        <p:txBody>
          <a:bodyPr rtlCol="0">
            <a:normAutofit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dirty="0" err="1" smtClean="0"/>
              <a:t>Aktivita</a:t>
            </a:r>
            <a:r>
              <a:rPr lang="en-US" dirty="0" smtClean="0"/>
              <a:t> 2.5 </a:t>
            </a:r>
            <a:r>
              <a:rPr lang="en-US" dirty="0" err="1"/>
              <a:t>Enviro-medicína</a:t>
            </a:r>
            <a:r>
              <a:rPr lang="en-US" dirty="0"/>
              <a:t> pre 21. </a:t>
            </a:r>
            <a:r>
              <a:rPr lang="en-US" dirty="0" err="1"/>
              <a:t>storočie</a:t>
            </a:r>
            <a:r>
              <a:rPr lang="en-US" dirty="0"/>
              <a:t> – </a:t>
            </a:r>
            <a:r>
              <a:rPr lang="en-US" dirty="0" err="1"/>
              <a:t>geografický</a:t>
            </a:r>
            <a:r>
              <a:rPr lang="en-US" dirty="0"/>
              <a:t> info-</a:t>
            </a:r>
            <a:r>
              <a:rPr lang="en-US" dirty="0" err="1"/>
              <a:t>systém</a:t>
            </a:r>
            <a:r>
              <a:rPr lang="en-US" dirty="0"/>
              <a:t> a </a:t>
            </a:r>
            <a:r>
              <a:rPr lang="en-US" dirty="0" err="1"/>
              <a:t>environmentálne</a:t>
            </a:r>
            <a:r>
              <a:rPr lang="en-US" dirty="0"/>
              <a:t> </a:t>
            </a:r>
            <a:r>
              <a:rPr lang="en-US" dirty="0" err="1" smtClean="0"/>
              <a:t>zdravie</a:t>
            </a:r>
            <a:endParaRPr lang="en-US" dirty="0" smtClean="0"/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dirty="0" err="1"/>
              <a:t>Vybudovanie</a:t>
            </a:r>
            <a:r>
              <a:rPr lang="en-US" dirty="0"/>
              <a:t> </a:t>
            </a:r>
            <a:r>
              <a:rPr lang="en-US" dirty="0" err="1"/>
              <a:t>priestorovej</a:t>
            </a:r>
            <a:r>
              <a:rPr lang="en-US" dirty="0"/>
              <a:t> </a:t>
            </a:r>
            <a:r>
              <a:rPr lang="en-US" dirty="0" err="1"/>
              <a:t>informačnej</a:t>
            </a:r>
            <a:r>
              <a:rPr lang="en-US" dirty="0"/>
              <a:t> </a:t>
            </a:r>
            <a:r>
              <a:rPr lang="en-US" dirty="0" err="1"/>
              <a:t>infraštruktúry</a:t>
            </a:r>
            <a:r>
              <a:rPr lang="en-US" dirty="0"/>
              <a:t> </a:t>
            </a:r>
            <a:r>
              <a:rPr lang="en-US" dirty="0" err="1"/>
              <a:t>environmentálneho</a:t>
            </a:r>
            <a:r>
              <a:rPr lang="en-US" dirty="0"/>
              <a:t> </a:t>
            </a:r>
            <a:r>
              <a:rPr lang="en-US" dirty="0" err="1"/>
              <a:t>zdravia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distribuovanej</a:t>
            </a:r>
            <a:r>
              <a:rPr lang="en-US" dirty="0"/>
              <a:t> </a:t>
            </a:r>
            <a:r>
              <a:rPr lang="en-US" dirty="0" err="1"/>
              <a:t>platformy</a:t>
            </a:r>
            <a:r>
              <a:rPr lang="en-US" dirty="0"/>
              <a:t> GIS.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dirty="0" err="1"/>
              <a:t>Identifikácia</a:t>
            </a:r>
            <a:r>
              <a:rPr lang="en-US" dirty="0"/>
              <a:t> </a:t>
            </a:r>
            <a:r>
              <a:rPr lang="en-US" dirty="0" err="1"/>
              <a:t>výstupov</a:t>
            </a:r>
            <a:r>
              <a:rPr lang="en-US" dirty="0"/>
              <a:t> z </a:t>
            </a:r>
            <a:r>
              <a:rPr lang="en-US" dirty="0" err="1"/>
              <a:t>biomedicínskej</a:t>
            </a:r>
            <a:r>
              <a:rPr lang="en-US" dirty="0"/>
              <a:t> </a:t>
            </a:r>
            <a:r>
              <a:rPr lang="en-US" dirty="0" err="1"/>
              <a:t>diagnostiky</a:t>
            </a:r>
            <a:r>
              <a:rPr lang="en-US" dirty="0"/>
              <a:t> a </a:t>
            </a:r>
            <a:r>
              <a:rPr lang="en-US" dirty="0" err="1"/>
              <a:t>biotechnológií</a:t>
            </a:r>
            <a:r>
              <a:rPr lang="en-US" dirty="0"/>
              <a:t> a </a:t>
            </a:r>
            <a:r>
              <a:rPr lang="en-US" dirty="0" err="1"/>
              <a:t>ich</a:t>
            </a:r>
            <a:r>
              <a:rPr lang="en-US" dirty="0"/>
              <a:t> </a:t>
            </a:r>
            <a:r>
              <a:rPr lang="en-US" dirty="0" err="1"/>
              <a:t>integrácia</a:t>
            </a:r>
            <a:r>
              <a:rPr lang="en-US" dirty="0"/>
              <a:t> v GIS.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dirty="0" err="1"/>
              <a:t>Identifikácia</a:t>
            </a:r>
            <a:r>
              <a:rPr lang="en-US" dirty="0"/>
              <a:t> </a:t>
            </a:r>
            <a:r>
              <a:rPr lang="en-US" dirty="0" err="1"/>
              <a:t>výstupov</a:t>
            </a:r>
            <a:r>
              <a:rPr lang="en-US" dirty="0"/>
              <a:t> z </a:t>
            </a:r>
            <a:r>
              <a:rPr lang="en-US" dirty="0" err="1"/>
              <a:t>výskumu</a:t>
            </a:r>
            <a:r>
              <a:rPr lang="en-US" dirty="0"/>
              <a:t> </a:t>
            </a:r>
            <a:r>
              <a:rPr lang="en-US" dirty="0" err="1"/>
              <a:t>vplyvu</a:t>
            </a:r>
            <a:r>
              <a:rPr lang="en-US" dirty="0"/>
              <a:t> </a:t>
            </a:r>
            <a:r>
              <a:rPr lang="en-US" dirty="0" err="1"/>
              <a:t>abiotických</a:t>
            </a:r>
            <a:r>
              <a:rPr lang="en-US" dirty="0"/>
              <a:t> </a:t>
            </a:r>
            <a:r>
              <a:rPr lang="en-US" dirty="0" err="1"/>
              <a:t>zložiek</a:t>
            </a:r>
            <a:r>
              <a:rPr lang="en-US" dirty="0"/>
              <a:t> </a:t>
            </a:r>
            <a:r>
              <a:rPr lang="en-US" dirty="0" err="1"/>
              <a:t>životného</a:t>
            </a:r>
            <a:r>
              <a:rPr lang="en-US" dirty="0"/>
              <a:t> </a:t>
            </a:r>
            <a:r>
              <a:rPr lang="en-US" dirty="0" err="1"/>
              <a:t>prostredia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environmentálne</a:t>
            </a:r>
            <a:r>
              <a:rPr lang="en-US" dirty="0"/>
              <a:t> </a:t>
            </a:r>
            <a:r>
              <a:rPr lang="en-US" dirty="0" err="1"/>
              <a:t>zdravie</a:t>
            </a:r>
            <a:r>
              <a:rPr lang="en-US" dirty="0"/>
              <a:t> a </a:t>
            </a:r>
            <a:r>
              <a:rPr lang="en-US" dirty="0" err="1"/>
              <a:t>ich</a:t>
            </a:r>
            <a:r>
              <a:rPr lang="en-US" dirty="0"/>
              <a:t> </a:t>
            </a:r>
            <a:r>
              <a:rPr lang="en-US" dirty="0" err="1"/>
              <a:t>integrácia</a:t>
            </a:r>
            <a:r>
              <a:rPr lang="en-US" dirty="0"/>
              <a:t> v GIS.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dirty="0" err="1"/>
              <a:t>Identifikácia</a:t>
            </a:r>
            <a:r>
              <a:rPr lang="en-US" dirty="0"/>
              <a:t> </a:t>
            </a:r>
            <a:r>
              <a:rPr lang="en-US" dirty="0" err="1"/>
              <a:t>výstupov</a:t>
            </a:r>
            <a:r>
              <a:rPr lang="en-US" dirty="0"/>
              <a:t> z </a:t>
            </a:r>
            <a:r>
              <a:rPr lang="en-US" dirty="0" err="1"/>
              <a:t>výskumu</a:t>
            </a:r>
            <a:r>
              <a:rPr lang="en-US" dirty="0"/>
              <a:t> </a:t>
            </a:r>
            <a:r>
              <a:rPr lang="en-US" dirty="0" err="1"/>
              <a:t>vplyvu</a:t>
            </a:r>
            <a:r>
              <a:rPr lang="en-US" dirty="0"/>
              <a:t> </a:t>
            </a:r>
            <a:r>
              <a:rPr lang="en-US" dirty="0" err="1"/>
              <a:t>sociálno-ekonomických</a:t>
            </a:r>
            <a:r>
              <a:rPr lang="en-US" dirty="0"/>
              <a:t> </a:t>
            </a:r>
            <a:r>
              <a:rPr lang="en-US" dirty="0" err="1"/>
              <a:t>zložiek</a:t>
            </a:r>
            <a:r>
              <a:rPr lang="en-US" dirty="0"/>
              <a:t> </a:t>
            </a:r>
            <a:r>
              <a:rPr lang="en-US" dirty="0" err="1"/>
              <a:t>životného</a:t>
            </a:r>
            <a:r>
              <a:rPr lang="en-US" dirty="0"/>
              <a:t> </a:t>
            </a:r>
            <a:r>
              <a:rPr lang="en-US" dirty="0" err="1"/>
              <a:t>prostredia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environmentálne</a:t>
            </a:r>
            <a:r>
              <a:rPr lang="en-US" dirty="0"/>
              <a:t> </a:t>
            </a:r>
            <a:r>
              <a:rPr lang="en-US" dirty="0" err="1"/>
              <a:t>zdravie</a:t>
            </a:r>
            <a:r>
              <a:rPr lang="en-US" dirty="0"/>
              <a:t> a </a:t>
            </a:r>
            <a:r>
              <a:rPr lang="en-US" dirty="0" err="1"/>
              <a:t>ich</a:t>
            </a:r>
            <a:r>
              <a:rPr lang="en-US" dirty="0"/>
              <a:t> </a:t>
            </a:r>
            <a:r>
              <a:rPr lang="en-US" dirty="0" err="1"/>
              <a:t>integrácia</a:t>
            </a:r>
            <a:r>
              <a:rPr lang="en-US" dirty="0"/>
              <a:t> v GIS.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dirty="0" err="1"/>
              <a:t>Vytvorenie</a:t>
            </a:r>
            <a:r>
              <a:rPr lang="en-US" dirty="0"/>
              <a:t> </a:t>
            </a:r>
            <a:r>
              <a:rPr lang="en-US" dirty="0" err="1"/>
              <a:t>balíka</a:t>
            </a:r>
            <a:r>
              <a:rPr lang="en-US" dirty="0"/>
              <a:t> </a:t>
            </a:r>
            <a:r>
              <a:rPr lang="en-US" dirty="0" err="1"/>
              <a:t>geoinformatických</a:t>
            </a:r>
            <a:r>
              <a:rPr lang="en-US" dirty="0"/>
              <a:t> </a:t>
            </a:r>
            <a:r>
              <a:rPr lang="en-US" dirty="0" err="1"/>
              <a:t>služieb</a:t>
            </a:r>
            <a:r>
              <a:rPr lang="en-US" dirty="0"/>
              <a:t> pre </a:t>
            </a:r>
            <a:r>
              <a:rPr lang="en-US" dirty="0" err="1"/>
              <a:t>výskum</a:t>
            </a:r>
            <a:r>
              <a:rPr lang="en-US" dirty="0"/>
              <a:t> a </a:t>
            </a:r>
            <a:r>
              <a:rPr lang="en-US" dirty="0" err="1"/>
              <a:t>hodnotenie</a:t>
            </a:r>
            <a:r>
              <a:rPr lang="en-US" dirty="0"/>
              <a:t> </a:t>
            </a:r>
            <a:r>
              <a:rPr lang="en-US" dirty="0" err="1"/>
              <a:t>environmentálneho</a:t>
            </a:r>
            <a:r>
              <a:rPr lang="en-US" dirty="0"/>
              <a:t> </a:t>
            </a:r>
            <a:r>
              <a:rPr lang="en-US" dirty="0" err="1"/>
              <a:t>zdravia</a:t>
            </a:r>
            <a:r>
              <a:rPr lang="en-US" dirty="0"/>
              <a:t> v </a:t>
            </a:r>
            <a:r>
              <a:rPr lang="en-US" dirty="0" err="1"/>
              <a:t>prostredí</a:t>
            </a:r>
            <a:r>
              <a:rPr lang="en-US" dirty="0"/>
              <a:t> PIIEZ.</a:t>
            </a:r>
          </a:p>
          <a:p>
            <a:pPr lvl="1" indent="-182880" eaLnBrk="1" fontAlgn="auto" hangingPunct="1">
              <a:buClr>
                <a:schemeClr val="accent1">
                  <a:lumMod val="75000"/>
                </a:schemeClr>
              </a:buClr>
              <a:defRPr/>
            </a:pPr>
            <a:r>
              <a:rPr lang="en-US" dirty="0" err="1"/>
              <a:t>Vývoj</a:t>
            </a:r>
            <a:r>
              <a:rPr lang="en-US" dirty="0"/>
              <a:t> </a:t>
            </a:r>
            <a:r>
              <a:rPr lang="en-US" dirty="0" err="1"/>
              <a:t>aplikácií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prepojenie</a:t>
            </a:r>
            <a:r>
              <a:rPr lang="en-US" dirty="0"/>
              <a:t> a </a:t>
            </a:r>
            <a:r>
              <a:rPr lang="en-US" dirty="0" err="1"/>
              <a:t>sprístupnenie</a:t>
            </a:r>
            <a:r>
              <a:rPr lang="en-US" dirty="0"/>
              <a:t> </a:t>
            </a:r>
            <a:r>
              <a:rPr lang="en-US" dirty="0" err="1"/>
              <a:t>environmentálnych</a:t>
            </a:r>
            <a:r>
              <a:rPr lang="en-US" dirty="0"/>
              <a:t> </a:t>
            </a:r>
            <a:r>
              <a:rPr lang="en-US" dirty="0" err="1"/>
              <a:t>údajov</a:t>
            </a:r>
            <a:r>
              <a:rPr lang="en-US" dirty="0"/>
              <a:t>, </a:t>
            </a:r>
            <a:r>
              <a:rPr lang="en-US" dirty="0" err="1"/>
              <a:t>údajov</a:t>
            </a:r>
            <a:r>
              <a:rPr lang="en-US" dirty="0"/>
              <a:t> o </a:t>
            </a:r>
            <a:r>
              <a:rPr lang="en-US" dirty="0" err="1"/>
              <a:t>bioindikácii</a:t>
            </a:r>
            <a:r>
              <a:rPr lang="en-US" dirty="0"/>
              <a:t> </a:t>
            </a:r>
            <a:r>
              <a:rPr lang="en-US" dirty="0" err="1"/>
              <a:t>zdravotných</a:t>
            </a:r>
            <a:r>
              <a:rPr lang="en-US" dirty="0"/>
              <a:t> </a:t>
            </a:r>
            <a:r>
              <a:rPr lang="en-US" dirty="0" err="1"/>
              <a:t>rizík</a:t>
            </a:r>
            <a:r>
              <a:rPr lang="en-US" dirty="0"/>
              <a:t>, </a:t>
            </a:r>
            <a:r>
              <a:rPr lang="en-US" dirty="0" err="1"/>
              <a:t>údajov</a:t>
            </a:r>
            <a:r>
              <a:rPr lang="en-US" dirty="0"/>
              <a:t> </a:t>
            </a:r>
            <a:r>
              <a:rPr lang="en-US" dirty="0" err="1"/>
              <a:t>biomedicínskej</a:t>
            </a:r>
            <a:r>
              <a:rPr lang="en-US" dirty="0"/>
              <a:t> </a:t>
            </a:r>
            <a:r>
              <a:rPr lang="en-US" dirty="0" err="1"/>
              <a:t>diagnostiky</a:t>
            </a:r>
            <a:r>
              <a:rPr lang="en-US" dirty="0"/>
              <a:t> a </a:t>
            </a:r>
            <a:r>
              <a:rPr lang="en-US" dirty="0" err="1"/>
              <a:t>biotechnológií</a:t>
            </a:r>
            <a:r>
              <a:rPr lang="en-US" dirty="0"/>
              <a:t> o </a:t>
            </a:r>
            <a:r>
              <a:rPr lang="en-US" dirty="0" err="1"/>
              <a:t>zdravotnom</a:t>
            </a:r>
            <a:r>
              <a:rPr lang="en-US" dirty="0"/>
              <a:t> </a:t>
            </a:r>
            <a:r>
              <a:rPr lang="en-US" dirty="0" err="1" smtClean="0"/>
              <a:t>stav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/>
              <a:t>Nastavenie zobrazenia, symbolika a </a:t>
            </a:r>
            <a:r>
              <a:rPr lang="pl-PL" dirty="0" smtClean="0"/>
              <a:t>legenda</a:t>
            </a:r>
            <a:endParaRPr lang="en-US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pic>
        <p:nvPicPr>
          <p:cNvPr id="2560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795463"/>
            <a:ext cx="3595688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3" cstate="print"/>
          <a:srcRect t="11285" r="66344" b="5957"/>
          <a:stretch>
            <a:fillRect/>
          </a:stretch>
        </p:blipFill>
        <p:spPr bwMode="auto">
          <a:xfrm>
            <a:off x="4459288" y="1757363"/>
            <a:ext cx="3527425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Použité riešenia</a:t>
            </a:r>
            <a:endParaRPr lang="en-US" dirty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altLang="en-US" smtClean="0"/>
              <a:t>PostgreSQL + PostGIS</a:t>
            </a:r>
          </a:p>
          <a:p>
            <a:pPr eaLnBrk="1" hangingPunct="1"/>
            <a:r>
              <a:rPr lang="sk-SK" altLang="en-US" smtClean="0"/>
              <a:t>Geonetwork Opensource</a:t>
            </a:r>
          </a:p>
          <a:p>
            <a:pPr eaLnBrk="1" hangingPunct="1"/>
            <a:r>
              <a:rPr lang="sk-SK" altLang="en-US" smtClean="0"/>
              <a:t>Geoserver</a:t>
            </a:r>
          </a:p>
          <a:p>
            <a:pPr eaLnBrk="1" hangingPunct="1"/>
            <a:r>
              <a:rPr lang="sk-SK" altLang="en-US" smtClean="0"/>
              <a:t>Open layers 3.0</a:t>
            </a:r>
          </a:p>
          <a:p>
            <a:pPr eaLnBrk="1" hangingPunct="1"/>
            <a:r>
              <a:rPr lang="sk-SK" altLang="en-US" smtClean="0"/>
              <a:t>QGIS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pic>
        <p:nvPicPr>
          <p:cNvPr id="26629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1752600"/>
            <a:ext cx="18478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4" descr="http://upload.wikimedia.org/wikipedia/commons/7/7b/Logo_square_postgi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575" y="1752600"/>
            <a:ext cx="16383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289425"/>
            <a:ext cx="442912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 descr="http://www.idecyl.jcyl.es/geonetwork/docs/eng/images/GeoNetwork_opensource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8300" y="4284663"/>
            <a:ext cx="303847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0" descr="http://geospatial.blogs.com/.a/6a00d83476d35153ef017d3dc4b31c970c-320w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5459413"/>
            <a:ext cx="3048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2" descr="File:QGis 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2700" y="5280025"/>
            <a:ext cx="1233488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Nasledujúce práce</a:t>
            </a:r>
            <a:endParaRPr lang="en-US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altLang="en-US" smtClean="0"/>
              <a:t>Tvorba a výpočet indikátorov z dostupných údajov</a:t>
            </a:r>
          </a:p>
          <a:p>
            <a:pPr eaLnBrk="1" hangingPunct="1"/>
            <a:r>
              <a:rPr lang="sk-SK" altLang="en-US" smtClean="0"/>
              <a:t>Geoštatistické analýzy údajov</a:t>
            </a:r>
          </a:p>
          <a:p>
            <a:pPr eaLnBrk="1" hangingPunct="1"/>
            <a:r>
              <a:rPr lang="sk-SK" altLang="en-US" smtClean="0"/>
              <a:t>Publikácia údajov a metaúdajov</a:t>
            </a:r>
          </a:p>
          <a:p>
            <a:pPr eaLnBrk="1" hangingPunct="1"/>
            <a:r>
              <a:rPr lang="sk-SK" altLang="en-US" smtClean="0"/>
              <a:t>Analýza INSPIRE údajovej špecifikácie pre Ľudské zdravie a bezpečnosť a jej implementácia a publikovanie údajov</a:t>
            </a:r>
          </a:p>
          <a:p>
            <a:pPr eaLnBrk="1" hangingPunct="1"/>
            <a:r>
              <a:rPr lang="sk-SK" altLang="en-US" smtClean="0"/>
              <a:t>Dokončenie terminologického slovníka</a:t>
            </a:r>
          </a:p>
          <a:p>
            <a:pPr eaLnBrk="1" hangingPunct="1"/>
            <a:r>
              <a:rPr lang="sk-SK" altLang="en-US" smtClean="0"/>
              <a:t>Tvorba geoprocesných služieb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smtClean="0"/>
              <a:t>Ďakujem za pozornosť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pic>
        <p:nvPicPr>
          <p:cNvPr id="28676" name="Picture 31" descr="http://www.northburnett.qld.gov.au/res/image/Environmental%20Health/Environmental%20Heal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122488"/>
            <a:ext cx="5643563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Environmentálne</a:t>
            </a:r>
            <a:r>
              <a:rPr lang="en-US" dirty="0"/>
              <a:t> </a:t>
            </a:r>
            <a:r>
              <a:rPr lang="en-US" dirty="0" err="1"/>
              <a:t>zdravie</a:t>
            </a:r>
            <a:r>
              <a:rPr lang="en-US" dirty="0"/>
              <a:t> (WHO)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800" dirty="0" err="1"/>
              <a:t>Environmentálne</a:t>
            </a:r>
            <a:r>
              <a:rPr lang="en-US" sz="2800" dirty="0"/>
              <a:t> </a:t>
            </a:r>
            <a:r>
              <a:rPr lang="en-US" sz="2800" dirty="0" err="1"/>
              <a:t>zdravie</a:t>
            </a:r>
            <a:r>
              <a:rPr lang="en-US" sz="2800" dirty="0"/>
              <a:t> </a:t>
            </a:r>
            <a:r>
              <a:rPr lang="en-US" sz="2800" dirty="0" err="1"/>
              <a:t>rieši</a:t>
            </a:r>
            <a:r>
              <a:rPr lang="en-US" sz="2800" dirty="0"/>
              <a:t> </a:t>
            </a:r>
            <a:r>
              <a:rPr lang="en-US" sz="2800" dirty="0" err="1"/>
              <a:t>všetky</a:t>
            </a:r>
            <a:r>
              <a:rPr lang="en-US" sz="2800" dirty="0"/>
              <a:t> </a:t>
            </a:r>
            <a:r>
              <a:rPr lang="en-US" sz="2800" dirty="0" err="1"/>
              <a:t>externé</a:t>
            </a:r>
            <a:r>
              <a:rPr lang="en-US" sz="2800" dirty="0"/>
              <a:t> </a:t>
            </a:r>
            <a:r>
              <a:rPr lang="en-US" sz="2800" dirty="0" err="1"/>
              <a:t>fyzikálne</a:t>
            </a:r>
            <a:r>
              <a:rPr lang="en-US" sz="2800" dirty="0"/>
              <a:t>, </a:t>
            </a:r>
            <a:r>
              <a:rPr lang="en-US" sz="2800" dirty="0" err="1"/>
              <a:t>chemické</a:t>
            </a:r>
            <a:r>
              <a:rPr lang="en-US" sz="2800" dirty="0"/>
              <a:t> a </a:t>
            </a:r>
            <a:r>
              <a:rPr lang="en-US" sz="2800" dirty="0" err="1"/>
              <a:t>biologické</a:t>
            </a:r>
            <a:r>
              <a:rPr lang="en-US" sz="2800" dirty="0"/>
              <a:t> </a:t>
            </a:r>
            <a:r>
              <a:rPr lang="en-US" sz="2800" dirty="0" err="1"/>
              <a:t>faktory</a:t>
            </a:r>
            <a:r>
              <a:rPr lang="en-US" sz="2800" dirty="0"/>
              <a:t> </a:t>
            </a:r>
            <a:r>
              <a:rPr lang="en-US" sz="2800" dirty="0" err="1"/>
              <a:t>vo</a:t>
            </a:r>
            <a:r>
              <a:rPr lang="en-US" sz="2800" dirty="0"/>
              <a:t> </a:t>
            </a:r>
            <a:r>
              <a:rPr lang="en-US" sz="2800" dirty="0" err="1"/>
              <a:t>vzťahu</a:t>
            </a:r>
            <a:r>
              <a:rPr lang="en-US" sz="2800" dirty="0"/>
              <a:t> k </a:t>
            </a:r>
            <a:r>
              <a:rPr lang="en-US" sz="2800" dirty="0" err="1"/>
              <a:t>človeku</a:t>
            </a:r>
            <a:r>
              <a:rPr lang="en-US" sz="2800" dirty="0"/>
              <a:t> a </a:t>
            </a:r>
            <a:r>
              <a:rPr lang="en-US" sz="2800" dirty="0" err="1"/>
              <a:t>všetky</a:t>
            </a:r>
            <a:r>
              <a:rPr lang="en-US" sz="2800" dirty="0"/>
              <a:t> </a:t>
            </a:r>
            <a:r>
              <a:rPr lang="en-US" sz="2800" dirty="0" err="1"/>
              <a:t>súvisiace</a:t>
            </a:r>
            <a:r>
              <a:rPr lang="en-US" sz="2800" dirty="0"/>
              <a:t> </a:t>
            </a:r>
            <a:r>
              <a:rPr lang="en-US" sz="2800" dirty="0" err="1"/>
              <a:t>faktory</a:t>
            </a:r>
            <a:r>
              <a:rPr lang="en-US" sz="2800" dirty="0"/>
              <a:t>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800" dirty="0" err="1"/>
              <a:t>Obsahuje</a:t>
            </a:r>
            <a:r>
              <a:rPr lang="en-US" sz="2800" dirty="0"/>
              <a:t> </a:t>
            </a:r>
            <a:r>
              <a:rPr lang="en-US" sz="2800" dirty="0" err="1"/>
              <a:t>posúdenie</a:t>
            </a:r>
            <a:r>
              <a:rPr lang="en-US" sz="2800" dirty="0"/>
              <a:t> </a:t>
            </a:r>
            <a:r>
              <a:rPr lang="en-US" sz="2800" dirty="0" err="1"/>
              <a:t>vplyvu</a:t>
            </a:r>
            <a:r>
              <a:rPr lang="en-US" sz="2800" dirty="0"/>
              <a:t> </a:t>
            </a:r>
            <a:r>
              <a:rPr lang="en-US" sz="2800" dirty="0" err="1"/>
              <a:t>envir</a:t>
            </a:r>
            <a:r>
              <a:rPr lang="en-US" sz="2800" dirty="0"/>
              <a:t>. </a:t>
            </a:r>
            <a:r>
              <a:rPr lang="en-US" sz="2800" dirty="0" err="1"/>
              <a:t>faktorov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zdravie</a:t>
            </a:r>
            <a:endParaRPr lang="en-US" sz="2800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800" dirty="0" err="1"/>
              <a:t>Zameriava</a:t>
            </a:r>
            <a:r>
              <a:rPr lang="en-US" sz="2800" dirty="0"/>
              <a:t> </a:t>
            </a:r>
            <a:r>
              <a:rPr lang="en-US" sz="2800" dirty="0" err="1"/>
              <a:t>sa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prevenciu</a:t>
            </a:r>
            <a:r>
              <a:rPr lang="en-US" sz="2800" dirty="0"/>
              <a:t> </a:t>
            </a:r>
            <a:r>
              <a:rPr lang="en-US" sz="2800" dirty="0" err="1"/>
              <a:t>ochorení</a:t>
            </a:r>
            <a:r>
              <a:rPr lang="en-US" sz="2800" dirty="0"/>
              <a:t> a </a:t>
            </a:r>
            <a:r>
              <a:rPr lang="en-US" sz="2800" dirty="0" err="1"/>
              <a:t>vytvorenie</a:t>
            </a:r>
            <a:r>
              <a:rPr lang="en-US" sz="2800" dirty="0"/>
              <a:t> </a:t>
            </a:r>
            <a:r>
              <a:rPr lang="en-US" sz="2800" dirty="0" err="1"/>
              <a:t>prostredia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podporu</a:t>
            </a:r>
            <a:r>
              <a:rPr lang="en-US" sz="2800" dirty="0"/>
              <a:t> </a:t>
            </a:r>
            <a:r>
              <a:rPr lang="en-US" sz="2800" dirty="0" err="1" smtClean="0"/>
              <a:t>zdravia</a:t>
            </a:r>
            <a:endParaRPr lang="en-US" sz="2800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800" b="1" dirty="0" smtClean="0"/>
              <a:t>INSPIRE – </a:t>
            </a:r>
            <a:r>
              <a:rPr lang="sk-SK" sz="2800" b="1" dirty="0" smtClean="0"/>
              <a:t>Ľudské zdravie a bezpečnosť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Enviroment</a:t>
            </a:r>
            <a:r>
              <a:rPr lang="sk-SK" dirty="0" smtClean="0"/>
              <a:t>álne a Zdravotnícke Indikátory </a:t>
            </a:r>
            <a:endParaRPr lang="en-US" dirty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pic>
        <p:nvPicPr>
          <p:cNvPr id="9221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120900"/>
            <a:ext cx="6372225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Enviroment</a:t>
            </a:r>
            <a:r>
              <a:rPr lang="sk-SK" dirty="0" smtClean="0"/>
              <a:t>álne a Zdravotnícke Indikátory </a:t>
            </a:r>
            <a:endParaRPr lang="en-US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2" cstate="print"/>
          <a:srcRect l="13464" t="11600" r="12476" b="3761"/>
          <a:stretch>
            <a:fillRect/>
          </a:stretch>
        </p:blipFill>
        <p:spPr bwMode="auto">
          <a:xfrm>
            <a:off x="838200" y="2120900"/>
            <a:ext cx="6172200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Identifikácia zdrojových údajov v SR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en-US" b="1" dirty="0" err="1"/>
              <a:t>Kontaktované</a:t>
            </a:r>
            <a:r>
              <a:rPr lang="en-US" b="1" dirty="0"/>
              <a:t> </a:t>
            </a:r>
            <a:r>
              <a:rPr lang="en-US" b="1" dirty="0" err="1"/>
              <a:t>zodpovedné</a:t>
            </a:r>
            <a:r>
              <a:rPr lang="en-US" b="1" dirty="0"/>
              <a:t> </a:t>
            </a:r>
            <a:r>
              <a:rPr lang="en-US" b="1" dirty="0" err="1" smtClean="0"/>
              <a:t>inštitúcie</a:t>
            </a:r>
            <a:endParaRPr lang="sk-SK" b="1" dirty="0" smtClean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sk-SK" dirty="0" smtClean="0"/>
              <a:t>Slovenský hydrometeorologický ústav</a:t>
            </a:r>
            <a:endParaRPr lang="en-US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sk-SK" dirty="0" smtClean="0"/>
              <a:t>Úrad verejného zdravodníctva, Regionálny úrad verejného zdravotníctva Banská Bystrica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sk-SK" dirty="0" smtClean="0"/>
              <a:t>Národné centrum zdravotníckych informácií</a:t>
            </a:r>
            <a:endParaRPr lang="en-US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sk-SK" dirty="0" smtClean="0"/>
              <a:t>Štátny geologický ústav Dionýza Štúra</a:t>
            </a:r>
            <a:r>
              <a:rPr lang="en-US" dirty="0" smtClean="0"/>
              <a:t> </a:t>
            </a:r>
            <a:endParaRPr lang="en-US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sk-SK" dirty="0" smtClean="0"/>
              <a:t>Slovenská agentúra životného prostredia</a:t>
            </a:r>
            <a:endParaRPr lang="en-US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sk-SK" dirty="0" smtClean="0"/>
              <a:t>Štatistický úrad Slovenskej republiky</a:t>
            </a:r>
            <a:endParaRPr lang="en-US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dirty="0" err="1"/>
              <a:t>Geodetický</a:t>
            </a:r>
            <a:r>
              <a:rPr lang="en-US" dirty="0"/>
              <a:t> </a:t>
            </a:r>
            <a:r>
              <a:rPr lang="sk-SK" dirty="0" smtClean="0"/>
              <a:t>a kartografický ústav SR</a:t>
            </a:r>
            <a:endParaRPr lang="en-US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Implementácia údajov</a:t>
            </a:r>
            <a:endParaRPr 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altLang="en-US" sz="2400" smtClean="0"/>
              <a:t>ŠGÚDŠ Indikátory vody/obce  - projekt 	Geohealth </a:t>
            </a:r>
          </a:p>
          <a:p>
            <a:pPr eaLnBrk="1" hangingPunct="1"/>
            <a:r>
              <a:rPr lang="sk-SK" altLang="en-US" sz="2400" smtClean="0"/>
              <a:t>ŠGÚDŠ indikátory pôdy/obce  -  projekt Geohealth</a:t>
            </a:r>
          </a:p>
          <a:p>
            <a:pPr eaLnBrk="1" hangingPunct="1"/>
            <a:r>
              <a:rPr lang="sk-SK" altLang="en-US" sz="2400" smtClean="0"/>
              <a:t>Štatistický úrad – demografické údaje za rok 2007,2011</a:t>
            </a:r>
          </a:p>
          <a:p>
            <a:pPr eaLnBrk="1" hangingPunct="1"/>
            <a:r>
              <a:rPr lang="sk-SK" altLang="en-US" sz="2400" smtClean="0"/>
              <a:t>Štatistický úrad SR – vybrané prvky z SODB 2011</a:t>
            </a:r>
          </a:p>
          <a:p>
            <a:pPr eaLnBrk="1" hangingPunct="1"/>
            <a:r>
              <a:rPr lang="sk-SK" altLang="en-US" sz="2400" smtClean="0"/>
              <a:t>SAŽP - Corine Land Cover 2000,2006</a:t>
            </a:r>
          </a:p>
          <a:p>
            <a:pPr eaLnBrk="1" hangingPunct="1"/>
            <a:endParaRPr lang="sk-SK" altLang="en-US" sz="2400" smtClean="0"/>
          </a:p>
          <a:p>
            <a:pPr eaLnBrk="1" hangingPunct="1"/>
            <a:endParaRPr lang="sk-SK" altLang="en-US" sz="2400" smtClean="0"/>
          </a:p>
          <a:p>
            <a:pPr eaLnBrk="1" hangingPunct="1"/>
            <a:endParaRPr lang="en-US" altLang="en-US" sz="240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Implementácia údajov úvz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dirty="0"/>
              <a:t>IS </a:t>
            </a:r>
            <a:r>
              <a:rPr lang="en-US" dirty="0" err="1"/>
              <a:t>kvalita</a:t>
            </a:r>
            <a:r>
              <a:rPr lang="en-US" dirty="0"/>
              <a:t> </a:t>
            </a:r>
            <a:r>
              <a:rPr lang="en-US" dirty="0" err="1"/>
              <a:t>pitnej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 2008-2013 –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obciach</a:t>
            </a:r>
            <a:endParaRPr lang="en-US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dirty="0"/>
              <a:t>IS </a:t>
            </a:r>
            <a:r>
              <a:rPr lang="en-US" dirty="0" err="1"/>
              <a:t>kvalita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kúpanie</a:t>
            </a:r>
            <a:r>
              <a:rPr lang="en-US" dirty="0"/>
              <a:t> 2008-2013 –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obc</a:t>
            </a:r>
            <a:r>
              <a:rPr lang="en-US" dirty="0"/>
              <a:t>.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dirty="0"/>
              <a:t>EPIS 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obciach</a:t>
            </a:r>
            <a:r>
              <a:rPr lang="en-US" dirty="0"/>
              <a:t> v </a:t>
            </a:r>
            <a:r>
              <a:rPr lang="en-US" dirty="0" err="1" smtClean="0"/>
              <a:t>rozsahu</a:t>
            </a:r>
            <a:endParaRPr lang="sk-SK" dirty="0" smtClean="0"/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en-US" dirty="0" smtClean="0"/>
              <a:t>   </a:t>
            </a:r>
            <a:r>
              <a:rPr lang="en-US" dirty="0">
                <a:hlinkClick r:id="rId2"/>
              </a:rPr>
              <a:t>http://www.epis.sk/InformacnaCast/Publikacie/VyrocneSpravy.aspx </a:t>
            </a:r>
            <a:endParaRPr lang="en-US" dirty="0"/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en-US" dirty="0"/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1700" i="1" dirty="0"/>
              <a:t>A 01 </a:t>
            </a:r>
            <a:r>
              <a:rPr lang="en-US" sz="1700" i="1" dirty="0" err="1"/>
              <a:t>Brušný</a:t>
            </a:r>
            <a:r>
              <a:rPr lang="en-US" sz="1700" i="1" dirty="0"/>
              <a:t> </a:t>
            </a:r>
            <a:r>
              <a:rPr lang="en-US" sz="1700" i="1" dirty="0" err="1"/>
              <a:t>týfus,A</a:t>
            </a:r>
            <a:r>
              <a:rPr lang="en-US" sz="1700" i="1" dirty="0"/>
              <a:t> 02 </a:t>
            </a:r>
            <a:r>
              <a:rPr lang="en-US" sz="1700" i="1" dirty="0" err="1"/>
              <a:t>Salmonelózy</a:t>
            </a:r>
            <a:r>
              <a:rPr lang="en-US" sz="1700" i="1" dirty="0"/>
              <a:t> , A 03 </a:t>
            </a:r>
            <a:r>
              <a:rPr lang="en-US" sz="1700" i="1" dirty="0" err="1"/>
              <a:t>Bacilová</a:t>
            </a:r>
            <a:r>
              <a:rPr lang="en-US" sz="1700" i="1" dirty="0"/>
              <a:t> </a:t>
            </a:r>
            <a:r>
              <a:rPr lang="en-US" sz="1700" i="1" dirty="0" err="1"/>
              <a:t>dyzent</a:t>
            </a:r>
            <a:r>
              <a:rPr lang="en-US" sz="1700" i="1" dirty="0"/>
              <a:t>. ,A 04 </a:t>
            </a:r>
            <a:r>
              <a:rPr lang="en-US" sz="1700" i="1" dirty="0" err="1"/>
              <a:t>Iné</a:t>
            </a:r>
            <a:r>
              <a:rPr lang="en-US" sz="1700" i="1" dirty="0"/>
              <a:t> bak.črev.inf. ,A 05 </a:t>
            </a:r>
            <a:r>
              <a:rPr lang="en-US" sz="1700" i="1" dirty="0" err="1"/>
              <a:t>Iné</a:t>
            </a:r>
            <a:r>
              <a:rPr lang="en-US" sz="1700" i="1" dirty="0"/>
              <a:t> </a:t>
            </a:r>
            <a:r>
              <a:rPr lang="en-US" sz="1700" i="1" dirty="0" err="1"/>
              <a:t>bak</a:t>
            </a:r>
            <a:r>
              <a:rPr lang="en-US" sz="1700" i="1" dirty="0"/>
              <a:t>. </a:t>
            </a:r>
            <a:r>
              <a:rPr lang="en-US" sz="1700" i="1" dirty="0" err="1"/>
              <a:t>otr</a:t>
            </a:r>
            <a:r>
              <a:rPr lang="en-US" sz="1700" i="1" dirty="0"/>
              <a:t>.  </a:t>
            </a:r>
            <a:r>
              <a:rPr lang="en-US" sz="1700" i="1" dirty="0" err="1"/>
              <a:t>potrav</a:t>
            </a:r>
            <a:r>
              <a:rPr lang="en-US" sz="1700" i="1" dirty="0"/>
              <a:t>. ,A 09 </a:t>
            </a:r>
            <a:r>
              <a:rPr lang="en-US" sz="1700" i="1" dirty="0" err="1"/>
              <a:t>Hnačka</a:t>
            </a:r>
            <a:r>
              <a:rPr lang="en-US" sz="1700" i="1" dirty="0"/>
              <a:t> a </a:t>
            </a:r>
            <a:r>
              <a:rPr lang="en-US" sz="1700" i="1" dirty="0" err="1"/>
              <a:t>gastr.p.inf.p</a:t>
            </a:r>
            <a:r>
              <a:rPr lang="en-US" sz="1700" i="1" dirty="0"/>
              <a:t>. ,B 15 </a:t>
            </a:r>
            <a:r>
              <a:rPr lang="en-US" sz="1700" i="1" dirty="0" err="1"/>
              <a:t>Ak.hepatitída</a:t>
            </a:r>
            <a:r>
              <a:rPr lang="en-US" sz="1700" i="1" dirty="0"/>
              <a:t> A ,B 16 </a:t>
            </a:r>
            <a:r>
              <a:rPr lang="en-US" sz="1700" i="1" dirty="0" err="1"/>
              <a:t>Ak.hepatitída</a:t>
            </a:r>
            <a:r>
              <a:rPr lang="en-US" sz="1700" i="1" dirty="0"/>
              <a:t> B ,  B 17.1 </a:t>
            </a:r>
            <a:r>
              <a:rPr lang="en-US" sz="1700" i="1" dirty="0" err="1"/>
              <a:t>Ak.hepatitída</a:t>
            </a:r>
            <a:r>
              <a:rPr lang="en-US" sz="1700" i="1" dirty="0"/>
              <a:t> C ,A 37.0 Pertussis ,A 38 </a:t>
            </a:r>
            <a:r>
              <a:rPr lang="en-US" sz="1700" i="1" dirty="0" err="1"/>
              <a:t>Scarlatina</a:t>
            </a:r>
            <a:r>
              <a:rPr lang="en-US" sz="1700" i="1" dirty="0"/>
              <a:t> ,B 01 Varicella ,B 02 Herpes zoster ,B 26 </a:t>
            </a:r>
            <a:r>
              <a:rPr lang="en-US" sz="1700" i="1" dirty="0" err="1"/>
              <a:t>Parotitída</a:t>
            </a:r>
            <a:r>
              <a:rPr lang="en-US" sz="1700" i="1" dirty="0"/>
              <a:t> ,B 27 Inf. </a:t>
            </a:r>
            <a:r>
              <a:rPr lang="en-US" sz="1700" i="1" dirty="0" err="1"/>
              <a:t>mononukl</a:t>
            </a:r>
            <a:r>
              <a:rPr lang="en-US" sz="1700" i="1" dirty="0"/>
              <a:t>. ,  A 39 Meningokok.inf.  G 00 </a:t>
            </a:r>
            <a:r>
              <a:rPr lang="en-US" sz="1700" i="1" dirty="0" err="1"/>
              <a:t>Bakt</a:t>
            </a:r>
            <a:r>
              <a:rPr lang="en-US" sz="1700" i="1" dirty="0"/>
              <a:t>. </a:t>
            </a:r>
            <a:r>
              <a:rPr lang="en-US" sz="1700" i="1" dirty="0" err="1"/>
              <a:t>meningit</a:t>
            </a:r>
            <a:r>
              <a:rPr lang="en-US" sz="1700" i="1" dirty="0"/>
              <a:t>. G 61 </a:t>
            </a:r>
            <a:r>
              <a:rPr lang="en-US" sz="1700" i="1" dirty="0" err="1"/>
              <a:t>Zápal.polyneurop</a:t>
            </a:r>
            <a:r>
              <a:rPr lang="en-US" sz="1700" i="1" dirty="0"/>
              <a:t> , A 40, </a:t>
            </a:r>
            <a:r>
              <a:rPr lang="en-US" sz="1700" i="1" dirty="0" err="1"/>
              <a:t>Septikémie</a:t>
            </a:r>
            <a:r>
              <a:rPr lang="en-US" sz="1700" i="1" dirty="0"/>
              <a:t>, A 41, </a:t>
            </a:r>
            <a:r>
              <a:rPr lang="en-US" sz="1700" i="1" dirty="0" err="1"/>
              <a:t>Septikémie</a:t>
            </a:r>
            <a:r>
              <a:rPr lang="en-US" sz="1700" i="1" dirty="0"/>
              <a:t>, B37.7, </a:t>
            </a:r>
            <a:r>
              <a:rPr lang="en-US" sz="1700" i="1" dirty="0" err="1"/>
              <a:t>Septikémie</a:t>
            </a:r>
            <a:r>
              <a:rPr lang="en-US" sz="1700" i="1" dirty="0"/>
              <a:t>, P 36, </a:t>
            </a:r>
            <a:r>
              <a:rPr lang="en-US" sz="1700" i="1" dirty="0" err="1"/>
              <a:t>Septikémie</a:t>
            </a:r>
            <a:r>
              <a:rPr lang="en-US" sz="1700" i="1" dirty="0"/>
              <a:t>, O 85 </a:t>
            </a:r>
            <a:r>
              <a:rPr lang="en-US" sz="1700" i="1" dirty="0" err="1"/>
              <a:t>Septikémie</a:t>
            </a:r>
            <a:r>
              <a:rPr lang="en-US" sz="1700" i="1" dirty="0"/>
              <a:t> A 87 </a:t>
            </a:r>
            <a:r>
              <a:rPr lang="en-US" sz="1700" i="1" dirty="0" err="1"/>
              <a:t>Vírus.meningit</a:t>
            </a:r>
            <a:r>
              <a:rPr lang="en-US" sz="1700" i="1" dirty="0"/>
              <a:t>., A 32 </a:t>
            </a:r>
            <a:r>
              <a:rPr lang="en-US" sz="1700" i="1" dirty="0" err="1"/>
              <a:t>Listerióza,P</a:t>
            </a:r>
            <a:r>
              <a:rPr lang="en-US" sz="1700" i="1" dirty="0"/>
              <a:t> 37.2 </a:t>
            </a:r>
            <a:r>
              <a:rPr lang="en-US" sz="1700" i="1" dirty="0" err="1"/>
              <a:t>Listerióza</a:t>
            </a:r>
            <a:r>
              <a:rPr lang="en-US" sz="1700" i="1" dirty="0"/>
              <a:t>, A 69.2, </a:t>
            </a:r>
            <a:r>
              <a:rPr lang="en-US" sz="1700" i="1" dirty="0" err="1"/>
              <a:t>Lymeská</a:t>
            </a:r>
            <a:r>
              <a:rPr lang="en-US" sz="1700" i="1" dirty="0"/>
              <a:t> </a:t>
            </a:r>
            <a:r>
              <a:rPr lang="en-US" sz="1700" i="1" dirty="0" err="1"/>
              <a:t>choroba</a:t>
            </a:r>
            <a:r>
              <a:rPr lang="en-US" sz="1700" i="1" dirty="0"/>
              <a:t>, G 63.0, </a:t>
            </a:r>
            <a:r>
              <a:rPr lang="en-US" sz="1700" i="1" dirty="0" err="1"/>
              <a:t>Lymeská</a:t>
            </a:r>
            <a:r>
              <a:rPr lang="en-US" sz="1700" i="1" dirty="0"/>
              <a:t> </a:t>
            </a:r>
            <a:r>
              <a:rPr lang="en-US" sz="1700" i="1" dirty="0" err="1"/>
              <a:t>choroba</a:t>
            </a:r>
            <a:r>
              <a:rPr lang="en-US" sz="1700" i="1" dirty="0"/>
              <a:t>, M 01.2 </a:t>
            </a:r>
            <a:r>
              <a:rPr lang="en-US" sz="1700" i="1" dirty="0" err="1"/>
              <a:t>Lymeská</a:t>
            </a:r>
            <a:r>
              <a:rPr lang="en-US" sz="1700" i="1" dirty="0"/>
              <a:t> </a:t>
            </a:r>
            <a:r>
              <a:rPr lang="en-US" sz="1700" i="1" dirty="0" err="1"/>
              <a:t>choroba</a:t>
            </a:r>
            <a:r>
              <a:rPr lang="en-US" sz="1700" i="1" dirty="0"/>
              <a:t>, A 84.1 </a:t>
            </a:r>
            <a:r>
              <a:rPr lang="en-US" sz="1700" i="1" dirty="0" err="1"/>
              <a:t>Kliešťová</a:t>
            </a:r>
            <a:r>
              <a:rPr lang="en-US" sz="1700" i="1" dirty="0"/>
              <a:t> </a:t>
            </a:r>
            <a:r>
              <a:rPr lang="en-US" sz="1700" i="1" dirty="0" err="1"/>
              <a:t>encef</a:t>
            </a:r>
            <a:r>
              <a:rPr lang="en-US" sz="1700" i="1" dirty="0"/>
              <a:t>., B 58 </a:t>
            </a:r>
            <a:r>
              <a:rPr lang="en-US" sz="1700" i="1" dirty="0" err="1"/>
              <a:t>Toxoplazmóza</a:t>
            </a:r>
            <a:r>
              <a:rPr lang="en-US" sz="1700" i="1" dirty="0"/>
              <a:t>, P37.1 </a:t>
            </a:r>
            <a:r>
              <a:rPr lang="en-US" sz="1700" i="1" dirty="0" err="1"/>
              <a:t>Toxoplazmóza</a:t>
            </a:r>
            <a:r>
              <a:rPr lang="en-US" sz="1700" i="1" dirty="0"/>
              <a:t>, B 86 Scabies, A15-19 </a:t>
            </a:r>
            <a:r>
              <a:rPr lang="en-US" sz="1700" i="1" dirty="0" err="1"/>
              <a:t>Tuberkulóza</a:t>
            </a:r>
            <a:r>
              <a:rPr lang="en-US" sz="1700" i="1" dirty="0"/>
              <a:t>, A51-53 </a:t>
            </a:r>
            <a:r>
              <a:rPr lang="en-US" sz="1700" i="1" dirty="0" err="1"/>
              <a:t>Syfilis</a:t>
            </a:r>
            <a:r>
              <a:rPr lang="en-US" sz="1700" i="1" dirty="0"/>
              <a:t>, Z 20.3 </a:t>
            </a:r>
            <a:r>
              <a:rPr lang="en-US" sz="1700" i="1" dirty="0" err="1"/>
              <a:t>Kontakt</a:t>
            </a:r>
            <a:r>
              <a:rPr lang="en-US" sz="1700" i="1" dirty="0"/>
              <a:t> a </a:t>
            </a:r>
            <a:r>
              <a:rPr lang="en-US" sz="1700" i="1" dirty="0" err="1"/>
              <a:t>ohroz</a:t>
            </a:r>
            <a:r>
              <a:rPr lang="en-US" sz="1700" i="1" dirty="0"/>
              <a:t>. </a:t>
            </a:r>
            <a:r>
              <a:rPr lang="en-US" sz="1700" i="1" dirty="0" err="1"/>
              <a:t>besn</a:t>
            </a:r>
            <a:r>
              <a:rPr lang="en-US" sz="1700" i="1" dirty="0"/>
              <a:t>.</a:t>
            </a:r>
            <a:r>
              <a:rPr lang="en-US" dirty="0"/>
              <a:t> 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dirty="0" smtClean="0"/>
              <a:t>Implementácia údajov NCZI</a:t>
            </a:r>
            <a:endParaRPr lang="en-US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k-SK" altLang="en-US" sz="2400" smtClean="0"/>
              <a:t>Počet detí s hláseným DM do 14 rokov z Národného registra pacientov s diabetes mellitus za roky 2003 -2013, </a:t>
            </a:r>
          </a:p>
          <a:p>
            <a:pPr eaLnBrk="1" hangingPunct="1"/>
            <a:r>
              <a:rPr lang="sk-SK" altLang="en-US" sz="2400" smtClean="0"/>
              <a:t>Počet cievno mozgových príhod (CMP dg. I60-I64)  2006-2013, </a:t>
            </a:r>
          </a:p>
          <a:p>
            <a:pPr eaLnBrk="1" hangingPunct="1"/>
            <a:r>
              <a:rPr lang="sk-SK" altLang="en-US" sz="2400" smtClean="0"/>
              <a:t>Počet akútnych koronárnych syndrómov (AKS dg. I20-I22) 2006-2013</a:t>
            </a:r>
          </a:p>
          <a:p>
            <a:pPr eaLnBrk="1" hangingPunct="1"/>
            <a:r>
              <a:rPr lang="sk-SK" altLang="en-US" sz="2400" smtClean="0"/>
              <a:t>Počet vrodených chýb (obec : r.1998 – 2003, r.2009-2010,2012, okres: 2004 -2008)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23B275-86C9-4392-BF3F-9ABE45073837}" type="datetime1">
              <a:rPr lang="sk-SK"/>
              <a:pPr>
                <a:defRPr/>
              </a:pPr>
              <a:t>30. 1. 2015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1777</TotalTime>
  <Words>470</Words>
  <Application>Microsoft Office PowerPoint</Application>
  <PresentationFormat>On-screen Show (4:3)</PresentationFormat>
  <Paragraphs>120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Rockwell Condensed</vt:lpstr>
      <vt:lpstr>Rockwell</vt:lpstr>
      <vt:lpstr>Wingdings</vt:lpstr>
      <vt:lpstr>Calibri</vt:lpstr>
      <vt:lpstr>Wood Type</vt:lpstr>
      <vt:lpstr>  Geografický informačný systém a environmentálne zdravie  Realizované s podporou projektov:  Univerzitný vedecký park UK v Bratislave ITMS: 26240220086, APVV 0326 11  Radoslav Chudý a kol.   kontakt: chudy@fns.uniba.sk  Riešiteľský tím:  Alexandra Benová, Radoslav Chudý, Richard Feciskanin,Tatiana Harciníková, Martin Iring, Miloslav Khun, Miroslav Kožuch,Eva Mičietová,Jerguš Moravčik, Vladimír Pelech,Tomáš Schmidt,Hana Stanková, Juraj Vališ </vt:lpstr>
      <vt:lpstr>Ciele projektu</vt:lpstr>
      <vt:lpstr>Environmentálne zdravie (WHO)</vt:lpstr>
      <vt:lpstr>Enviromentálne a Zdravotnícke Indikátory </vt:lpstr>
      <vt:lpstr>Enviromentálne a Zdravotnícke Indikátory </vt:lpstr>
      <vt:lpstr>Identifikácia zdrojových údajov v SR</vt:lpstr>
      <vt:lpstr>Implementácia údajov</vt:lpstr>
      <vt:lpstr>Implementácia údajov úvz</vt:lpstr>
      <vt:lpstr>Implementácia údajov NCZI</vt:lpstr>
      <vt:lpstr>Implementácia údajov SHMú</vt:lpstr>
      <vt:lpstr>IMPlementácia údajov – ostatné zdroje</vt:lpstr>
      <vt:lpstr>náVRH METAúDAJOVéHO PROFILU</vt:lpstr>
      <vt:lpstr>Mapový portál</vt:lpstr>
      <vt:lpstr>Mapový portál - vrstvy</vt:lpstr>
      <vt:lpstr>Mapový portál</vt:lpstr>
      <vt:lpstr>Výskyt pacientov s akútnym koronárnym syndrómom v roku 2011 za obce</vt:lpstr>
      <vt:lpstr>Priemerná ročná koncentrácia NO2</vt:lpstr>
      <vt:lpstr>Informácie o vrstve</vt:lpstr>
      <vt:lpstr>Terminologický slovník</vt:lpstr>
      <vt:lpstr>Nastavenie zobrazenia, symbolika a legenda</vt:lpstr>
      <vt:lpstr>Použité riešenia</vt:lpstr>
      <vt:lpstr>Nasledujúce práce</vt:lpstr>
      <vt:lpstr>Ďakujem za pozornosť</vt:lpstr>
    </vt:vector>
  </TitlesOfParts>
  <Company>PriF UK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Prehľad informačných zdrojov pre UVP UK</dc:title>
  <dc:creator>KKG</dc:creator>
  <cp:lastModifiedBy>KKG</cp:lastModifiedBy>
  <cp:revision>87</cp:revision>
  <dcterms:created xsi:type="dcterms:W3CDTF">2014-05-30T05:54:51Z</dcterms:created>
  <dcterms:modified xsi:type="dcterms:W3CDTF">2015-01-30T10:37:00Z</dcterms:modified>
</cp:coreProperties>
</file>